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3"/>
  </p:notesMasterIdLst>
  <p:handoutMasterIdLst>
    <p:handoutMasterId r:id="rId14"/>
  </p:handoutMasterIdLst>
  <p:sldIdLst>
    <p:sldId id="410" r:id="rId5"/>
    <p:sldId id="383" r:id="rId6"/>
    <p:sldId id="391" r:id="rId7"/>
    <p:sldId id="408" r:id="rId8"/>
    <p:sldId id="407" r:id="rId9"/>
    <p:sldId id="405" r:id="rId10"/>
    <p:sldId id="398" r:id="rId11"/>
    <p:sldId id="41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1C7F1-2268-4D77-B8AE-673C514928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7090CE1-F904-4E79-AA60-C43578470276}">
      <dgm:prSet/>
      <dgm:spPr/>
      <dgm:t>
        <a:bodyPr/>
        <a:lstStyle/>
        <a:p>
          <a:r>
            <a:rPr lang="en-US"/>
            <a:t>During a reassessment, ALL properties in a municipality will be reviewed</a:t>
          </a:r>
        </a:p>
      </dgm:t>
    </dgm:pt>
    <dgm:pt modelId="{F2369360-D557-442F-86E4-BE6750FA230B}" type="parTrans" cxnId="{AB82D4C0-D3A9-4AC0-B7C7-056D420F4427}">
      <dgm:prSet/>
      <dgm:spPr/>
      <dgm:t>
        <a:bodyPr/>
        <a:lstStyle/>
        <a:p>
          <a:endParaRPr lang="en-US"/>
        </a:p>
      </dgm:t>
    </dgm:pt>
    <dgm:pt modelId="{EEE73CA2-5F27-4ECE-8206-96F4FF9BF3FF}" type="sibTrans" cxnId="{AB82D4C0-D3A9-4AC0-B7C7-056D420F4427}">
      <dgm:prSet/>
      <dgm:spPr/>
      <dgm:t>
        <a:bodyPr/>
        <a:lstStyle/>
        <a:p>
          <a:endParaRPr lang="en-US"/>
        </a:p>
      </dgm:t>
    </dgm:pt>
    <dgm:pt modelId="{6436F4AD-3DF1-4A2F-BCF5-57DDB4E91719}">
      <dgm:prSet/>
      <dgm:spPr/>
      <dgm:t>
        <a:bodyPr/>
        <a:lstStyle/>
        <a:p>
          <a:r>
            <a:rPr lang="en-US"/>
            <a:t>Reassessment does not mean all assessments will increase or even change.</a:t>
          </a:r>
        </a:p>
      </dgm:t>
    </dgm:pt>
    <dgm:pt modelId="{863A3292-69F6-4436-AD6B-D3FE765AA949}" type="parTrans" cxnId="{699D0C37-AEE7-4DD8-A943-1C822A13C98F}">
      <dgm:prSet/>
      <dgm:spPr/>
      <dgm:t>
        <a:bodyPr/>
        <a:lstStyle/>
        <a:p>
          <a:endParaRPr lang="en-US"/>
        </a:p>
      </dgm:t>
    </dgm:pt>
    <dgm:pt modelId="{04E99EDB-8DE4-4206-A1EF-3CA31AFED1DD}" type="sibTrans" cxnId="{699D0C37-AEE7-4DD8-A943-1C822A13C98F}">
      <dgm:prSet/>
      <dgm:spPr/>
      <dgm:t>
        <a:bodyPr/>
        <a:lstStyle/>
        <a:p>
          <a:endParaRPr lang="en-US"/>
        </a:p>
      </dgm:t>
    </dgm:pt>
    <dgm:pt modelId="{C00DF8C9-41BD-402F-A66D-B105DCBE901C}">
      <dgm:prSet/>
      <dgm:spPr/>
      <dgm:t>
        <a:bodyPr/>
        <a:lstStyle/>
        <a:p>
          <a:r>
            <a:rPr lang="en-US"/>
            <a:t>Based on the real estate market, it will be determined which assessments will be increased or decreased</a:t>
          </a:r>
        </a:p>
      </dgm:t>
    </dgm:pt>
    <dgm:pt modelId="{D3C8F518-1792-4727-888B-C0315C6D6D6D}" type="parTrans" cxnId="{3A906A06-1497-4CE7-825C-259BD18D7D22}">
      <dgm:prSet/>
      <dgm:spPr/>
      <dgm:t>
        <a:bodyPr/>
        <a:lstStyle/>
        <a:p>
          <a:endParaRPr lang="en-US"/>
        </a:p>
      </dgm:t>
    </dgm:pt>
    <dgm:pt modelId="{F82C833F-0DE7-4F60-8E4A-7C9B3A6A0B9E}" type="sibTrans" cxnId="{3A906A06-1497-4CE7-825C-259BD18D7D22}">
      <dgm:prSet/>
      <dgm:spPr/>
      <dgm:t>
        <a:bodyPr/>
        <a:lstStyle/>
        <a:p>
          <a:endParaRPr lang="en-US"/>
        </a:p>
      </dgm:t>
    </dgm:pt>
    <dgm:pt modelId="{966BC043-D977-4B15-AAFE-60087D58E722}">
      <dgm:prSet/>
      <dgm:spPr/>
      <dgm:t>
        <a:bodyPr/>
        <a:lstStyle/>
        <a:p>
          <a:r>
            <a:rPr lang="en-US"/>
            <a:t>Reassessments DO NOT increase the amount of taxes that need to be collected (tax levy)</a:t>
          </a:r>
        </a:p>
      </dgm:t>
    </dgm:pt>
    <dgm:pt modelId="{47EAFDFF-AC7C-4B00-B253-376DCDA10381}" type="parTrans" cxnId="{AEA019B3-B9FE-4D96-918A-5C08131B589A}">
      <dgm:prSet/>
      <dgm:spPr/>
      <dgm:t>
        <a:bodyPr/>
        <a:lstStyle/>
        <a:p>
          <a:endParaRPr lang="en-US"/>
        </a:p>
      </dgm:t>
    </dgm:pt>
    <dgm:pt modelId="{3D35EF88-60D8-4244-B92F-623BE31DDEFA}" type="sibTrans" cxnId="{AEA019B3-B9FE-4D96-918A-5C08131B589A}">
      <dgm:prSet/>
      <dgm:spPr/>
      <dgm:t>
        <a:bodyPr/>
        <a:lstStyle/>
        <a:p>
          <a:endParaRPr lang="en-US"/>
        </a:p>
      </dgm:t>
    </dgm:pt>
    <dgm:pt modelId="{586F62D8-3654-4C2C-A3E3-4A9B25028CEB}">
      <dgm:prSet/>
      <dgm:spPr/>
      <dgm:t>
        <a:bodyPr/>
        <a:lstStyle/>
        <a:p>
          <a:r>
            <a:rPr lang="en-US"/>
            <a:t>The property tax levy is determined separately from the assessments, then distributed over taxable assessments.</a:t>
          </a:r>
        </a:p>
      </dgm:t>
    </dgm:pt>
    <dgm:pt modelId="{FB1419ED-419D-41AD-B283-7730AA6B5206}" type="parTrans" cxnId="{D43D6DBA-719B-4FE3-A73E-3C141DD58179}">
      <dgm:prSet/>
      <dgm:spPr/>
      <dgm:t>
        <a:bodyPr/>
        <a:lstStyle/>
        <a:p>
          <a:endParaRPr lang="en-US"/>
        </a:p>
      </dgm:t>
    </dgm:pt>
    <dgm:pt modelId="{DF3F153E-529D-4758-8E9E-FF60C374FFC5}" type="sibTrans" cxnId="{D43D6DBA-719B-4FE3-A73E-3C141DD58179}">
      <dgm:prSet/>
      <dgm:spPr/>
      <dgm:t>
        <a:bodyPr/>
        <a:lstStyle/>
        <a:p>
          <a:endParaRPr lang="en-US"/>
        </a:p>
      </dgm:t>
    </dgm:pt>
    <dgm:pt modelId="{1B427E70-00A8-4EB2-95E7-F674FFD793DA}" type="pres">
      <dgm:prSet presAssocID="{0031C7F1-2268-4D77-B8AE-673C51492832}" presName="linear" presStyleCnt="0">
        <dgm:presLayoutVars>
          <dgm:animLvl val="lvl"/>
          <dgm:resizeHandles val="exact"/>
        </dgm:presLayoutVars>
      </dgm:prSet>
      <dgm:spPr/>
    </dgm:pt>
    <dgm:pt modelId="{0B94ECE4-A64F-4370-9515-F47BB2498214}" type="pres">
      <dgm:prSet presAssocID="{A7090CE1-F904-4E79-AA60-C4357847027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25A503D-E8F1-4C97-AD44-C38CBD57C4AA}" type="pres">
      <dgm:prSet presAssocID="{EEE73CA2-5F27-4ECE-8206-96F4FF9BF3FF}" presName="spacer" presStyleCnt="0"/>
      <dgm:spPr/>
    </dgm:pt>
    <dgm:pt modelId="{1D02457D-B620-4615-B97D-3F5642781391}" type="pres">
      <dgm:prSet presAssocID="{6436F4AD-3DF1-4A2F-BCF5-57DDB4E9171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1692BBF-0724-49FB-A2E3-68440A78A366}" type="pres">
      <dgm:prSet presAssocID="{04E99EDB-8DE4-4206-A1EF-3CA31AFED1DD}" presName="spacer" presStyleCnt="0"/>
      <dgm:spPr/>
    </dgm:pt>
    <dgm:pt modelId="{EAFBD7DB-D148-41B7-9B50-D84149E20392}" type="pres">
      <dgm:prSet presAssocID="{C00DF8C9-41BD-402F-A66D-B105DCBE901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A2A62D1-EF6F-4B9E-A6AF-FFDC5CE7CA04}" type="pres">
      <dgm:prSet presAssocID="{F82C833F-0DE7-4F60-8E4A-7C9B3A6A0B9E}" presName="spacer" presStyleCnt="0"/>
      <dgm:spPr/>
    </dgm:pt>
    <dgm:pt modelId="{B45E2641-1FE3-4AD9-9C2B-17A967BAC348}" type="pres">
      <dgm:prSet presAssocID="{966BC043-D977-4B15-AAFE-60087D58E72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99023BB-A4D5-4504-AF6B-01CF63A850AE}" type="pres">
      <dgm:prSet presAssocID="{3D35EF88-60D8-4244-B92F-623BE31DDEFA}" presName="spacer" presStyleCnt="0"/>
      <dgm:spPr/>
    </dgm:pt>
    <dgm:pt modelId="{14E44CC5-5D3B-4A65-B6F8-6B7763AFEBF3}" type="pres">
      <dgm:prSet presAssocID="{586F62D8-3654-4C2C-A3E3-4A9B25028CE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A906A06-1497-4CE7-825C-259BD18D7D22}" srcId="{0031C7F1-2268-4D77-B8AE-673C51492832}" destId="{C00DF8C9-41BD-402F-A66D-B105DCBE901C}" srcOrd="2" destOrd="0" parTransId="{D3C8F518-1792-4727-888B-C0315C6D6D6D}" sibTransId="{F82C833F-0DE7-4F60-8E4A-7C9B3A6A0B9E}"/>
    <dgm:cxn modelId="{8A8D6D14-C79B-4181-AAF3-B910400959DF}" type="presOf" srcId="{0031C7F1-2268-4D77-B8AE-673C51492832}" destId="{1B427E70-00A8-4EB2-95E7-F674FFD793DA}" srcOrd="0" destOrd="0" presId="urn:microsoft.com/office/officeart/2005/8/layout/vList2"/>
    <dgm:cxn modelId="{078D6524-47B4-4E2B-A0A5-3BC6987A6545}" type="presOf" srcId="{966BC043-D977-4B15-AAFE-60087D58E722}" destId="{B45E2641-1FE3-4AD9-9C2B-17A967BAC348}" srcOrd="0" destOrd="0" presId="urn:microsoft.com/office/officeart/2005/8/layout/vList2"/>
    <dgm:cxn modelId="{699D0C37-AEE7-4DD8-A943-1C822A13C98F}" srcId="{0031C7F1-2268-4D77-B8AE-673C51492832}" destId="{6436F4AD-3DF1-4A2F-BCF5-57DDB4E91719}" srcOrd="1" destOrd="0" parTransId="{863A3292-69F6-4436-AD6B-D3FE765AA949}" sibTransId="{04E99EDB-8DE4-4206-A1EF-3CA31AFED1DD}"/>
    <dgm:cxn modelId="{52237660-A7EF-4B25-BA76-34632AE95BA4}" type="presOf" srcId="{6436F4AD-3DF1-4A2F-BCF5-57DDB4E91719}" destId="{1D02457D-B620-4615-B97D-3F5642781391}" srcOrd="0" destOrd="0" presId="urn:microsoft.com/office/officeart/2005/8/layout/vList2"/>
    <dgm:cxn modelId="{819CF990-253E-4C9F-B5C8-98438DF59449}" type="presOf" srcId="{586F62D8-3654-4C2C-A3E3-4A9B25028CEB}" destId="{14E44CC5-5D3B-4A65-B6F8-6B7763AFEBF3}" srcOrd="0" destOrd="0" presId="urn:microsoft.com/office/officeart/2005/8/layout/vList2"/>
    <dgm:cxn modelId="{AEA019B3-B9FE-4D96-918A-5C08131B589A}" srcId="{0031C7F1-2268-4D77-B8AE-673C51492832}" destId="{966BC043-D977-4B15-AAFE-60087D58E722}" srcOrd="3" destOrd="0" parTransId="{47EAFDFF-AC7C-4B00-B253-376DCDA10381}" sibTransId="{3D35EF88-60D8-4244-B92F-623BE31DDEFA}"/>
    <dgm:cxn modelId="{D43D6DBA-719B-4FE3-A73E-3C141DD58179}" srcId="{0031C7F1-2268-4D77-B8AE-673C51492832}" destId="{586F62D8-3654-4C2C-A3E3-4A9B25028CEB}" srcOrd="4" destOrd="0" parTransId="{FB1419ED-419D-41AD-B283-7730AA6B5206}" sibTransId="{DF3F153E-529D-4758-8E9E-FF60C374FFC5}"/>
    <dgm:cxn modelId="{F533A2BD-DEB1-4A52-9B23-1B9BDB40C437}" type="presOf" srcId="{C00DF8C9-41BD-402F-A66D-B105DCBE901C}" destId="{EAFBD7DB-D148-41B7-9B50-D84149E20392}" srcOrd="0" destOrd="0" presId="urn:microsoft.com/office/officeart/2005/8/layout/vList2"/>
    <dgm:cxn modelId="{AB82D4C0-D3A9-4AC0-B7C7-056D420F4427}" srcId="{0031C7F1-2268-4D77-B8AE-673C51492832}" destId="{A7090CE1-F904-4E79-AA60-C43578470276}" srcOrd="0" destOrd="0" parTransId="{F2369360-D557-442F-86E4-BE6750FA230B}" sibTransId="{EEE73CA2-5F27-4ECE-8206-96F4FF9BF3FF}"/>
    <dgm:cxn modelId="{98C4D1CF-0AF4-4160-8334-63AEE5B5BFA1}" type="presOf" srcId="{A7090CE1-F904-4E79-AA60-C43578470276}" destId="{0B94ECE4-A64F-4370-9515-F47BB2498214}" srcOrd="0" destOrd="0" presId="urn:microsoft.com/office/officeart/2005/8/layout/vList2"/>
    <dgm:cxn modelId="{0899CFDD-26FF-47D9-B43E-085B933D2B1A}" type="presParOf" srcId="{1B427E70-00A8-4EB2-95E7-F674FFD793DA}" destId="{0B94ECE4-A64F-4370-9515-F47BB2498214}" srcOrd="0" destOrd="0" presId="urn:microsoft.com/office/officeart/2005/8/layout/vList2"/>
    <dgm:cxn modelId="{471C143B-7139-4543-9A37-2D2F334CACFF}" type="presParOf" srcId="{1B427E70-00A8-4EB2-95E7-F674FFD793DA}" destId="{725A503D-E8F1-4C97-AD44-C38CBD57C4AA}" srcOrd="1" destOrd="0" presId="urn:microsoft.com/office/officeart/2005/8/layout/vList2"/>
    <dgm:cxn modelId="{74935A00-F6F3-4A9C-B46A-AAF8A9B0A6B8}" type="presParOf" srcId="{1B427E70-00A8-4EB2-95E7-F674FFD793DA}" destId="{1D02457D-B620-4615-B97D-3F5642781391}" srcOrd="2" destOrd="0" presId="urn:microsoft.com/office/officeart/2005/8/layout/vList2"/>
    <dgm:cxn modelId="{EE424492-BD70-46DF-BD9F-C7C8B8673FD4}" type="presParOf" srcId="{1B427E70-00A8-4EB2-95E7-F674FFD793DA}" destId="{D1692BBF-0724-49FB-A2E3-68440A78A366}" srcOrd="3" destOrd="0" presId="urn:microsoft.com/office/officeart/2005/8/layout/vList2"/>
    <dgm:cxn modelId="{2742AAD3-F8AA-4C03-9B15-6ADC6A862484}" type="presParOf" srcId="{1B427E70-00A8-4EB2-95E7-F674FFD793DA}" destId="{EAFBD7DB-D148-41B7-9B50-D84149E20392}" srcOrd="4" destOrd="0" presId="urn:microsoft.com/office/officeart/2005/8/layout/vList2"/>
    <dgm:cxn modelId="{A716B6DD-F4C2-47AF-95C8-E2A8E41A2F2F}" type="presParOf" srcId="{1B427E70-00A8-4EB2-95E7-F674FFD793DA}" destId="{6A2A62D1-EF6F-4B9E-A6AF-FFDC5CE7CA04}" srcOrd="5" destOrd="0" presId="urn:microsoft.com/office/officeart/2005/8/layout/vList2"/>
    <dgm:cxn modelId="{9962816B-E58E-41F5-94C2-7BD71790C9A2}" type="presParOf" srcId="{1B427E70-00A8-4EB2-95E7-F674FFD793DA}" destId="{B45E2641-1FE3-4AD9-9C2B-17A967BAC348}" srcOrd="6" destOrd="0" presId="urn:microsoft.com/office/officeart/2005/8/layout/vList2"/>
    <dgm:cxn modelId="{3A9A8853-FCD6-4CEF-9744-4D09EE3F16F3}" type="presParOf" srcId="{1B427E70-00A8-4EB2-95E7-F674FFD793DA}" destId="{D99023BB-A4D5-4504-AF6B-01CF63A850AE}" srcOrd="7" destOrd="0" presId="urn:microsoft.com/office/officeart/2005/8/layout/vList2"/>
    <dgm:cxn modelId="{2A66278D-42AF-450E-8A0E-699F2F8C5161}" type="presParOf" srcId="{1B427E70-00A8-4EB2-95E7-F674FFD793DA}" destId="{14E44CC5-5D3B-4A65-B6F8-6B7763AFEBF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4ECE4-A64F-4370-9515-F47BB2498214}">
      <dsp:nvSpPr>
        <dsp:cNvPr id="0" name=""/>
        <dsp:cNvSpPr/>
      </dsp:nvSpPr>
      <dsp:spPr>
        <a:xfrm>
          <a:off x="0" y="65778"/>
          <a:ext cx="6787747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During a reassessment, ALL properties in a municipality will be reviewed</a:t>
          </a:r>
        </a:p>
      </dsp:txBody>
      <dsp:txXfrm>
        <a:off x="32898" y="98676"/>
        <a:ext cx="6721951" cy="608124"/>
      </dsp:txXfrm>
    </dsp:sp>
    <dsp:sp modelId="{1D02457D-B620-4615-B97D-3F5642781391}">
      <dsp:nvSpPr>
        <dsp:cNvPr id="0" name=""/>
        <dsp:cNvSpPr/>
      </dsp:nvSpPr>
      <dsp:spPr>
        <a:xfrm>
          <a:off x="0" y="791538"/>
          <a:ext cx="6787747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Reassessment does not mean all assessments will increase or even change.</a:t>
          </a:r>
        </a:p>
      </dsp:txBody>
      <dsp:txXfrm>
        <a:off x="32898" y="824436"/>
        <a:ext cx="6721951" cy="608124"/>
      </dsp:txXfrm>
    </dsp:sp>
    <dsp:sp modelId="{EAFBD7DB-D148-41B7-9B50-D84149E20392}">
      <dsp:nvSpPr>
        <dsp:cNvPr id="0" name=""/>
        <dsp:cNvSpPr/>
      </dsp:nvSpPr>
      <dsp:spPr>
        <a:xfrm>
          <a:off x="0" y="1517298"/>
          <a:ext cx="6787747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Based on the real estate market, it will be determined which assessments will be increased or decreased</a:t>
          </a:r>
        </a:p>
      </dsp:txBody>
      <dsp:txXfrm>
        <a:off x="32898" y="1550196"/>
        <a:ext cx="6721951" cy="608124"/>
      </dsp:txXfrm>
    </dsp:sp>
    <dsp:sp modelId="{B45E2641-1FE3-4AD9-9C2B-17A967BAC348}">
      <dsp:nvSpPr>
        <dsp:cNvPr id="0" name=""/>
        <dsp:cNvSpPr/>
      </dsp:nvSpPr>
      <dsp:spPr>
        <a:xfrm>
          <a:off x="0" y="2243058"/>
          <a:ext cx="6787747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Reassessments DO NOT increase the amount of taxes that need to be collected (tax levy)</a:t>
          </a:r>
        </a:p>
      </dsp:txBody>
      <dsp:txXfrm>
        <a:off x="32898" y="2275956"/>
        <a:ext cx="6721951" cy="608124"/>
      </dsp:txXfrm>
    </dsp:sp>
    <dsp:sp modelId="{14E44CC5-5D3B-4A65-B6F8-6B7763AFEBF3}">
      <dsp:nvSpPr>
        <dsp:cNvPr id="0" name=""/>
        <dsp:cNvSpPr/>
      </dsp:nvSpPr>
      <dsp:spPr>
        <a:xfrm>
          <a:off x="0" y="2968818"/>
          <a:ext cx="6787747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The property tax levy is determined separately from the assessments, then distributed over taxable assessments.</a:t>
          </a:r>
        </a:p>
      </dsp:txBody>
      <dsp:txXfrm>
        <a:off x="32898" y="3001716"/>
        <a:ext cx="6721951" cy="608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60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233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x.ny.gov/research/property/assess/reasses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/>
          <a:lstStyle/>
          <a:p>
            <a:r>
              <a:rPr lang="en-US" dirty="0"/>
              <a:t>City of Oneida</a:t>
            </a:r>
            <a:br>
              <a:rPr lang="en-US" dirty="0"/>
            </a:br>
            <a:r>
              <a:rPr lang="en-US" dirty="0"/>
              <a:t>Citywide</a:t>
            </a:r>
            <a:br>
              <a:rPr lang="en-US" dirty="0"/>
            </a:br>
            <a:r>
              <a:rPr lang="en-US" dirty="0"/>
              <a:t>Reassessment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 anchor="b">
            <a:normAutofit/>
          </a:bodyPr>
          <a:lstStyle/>
          <a:p>
            <a:r>
              <a:rPr lang="en-US" dirty="0"/>
              <a:t>What is a Citywide reassessment?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F76CFFC0-DA2E-AF04-10C1-C8EF7299A39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11511634"/>
              </p:ext>
            </p:extLst>
          </p:nvPr>
        </p:nvGraphicFramePr>
        <p:xfrm>
          <a:off x="594359" y="2281918"/>
          <a:ext cx="6787747" cy="370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9835" y="430529"/>
            <a:ext cx="5486400" cy="3291840"/>
          </a:xfrm>
        </p:spPr>
        <p:txBody>
          <a:bodyPr anchor="b">
            <a:normAutofit/>
          </a:bodyPr>
          <a:lstStyle/>
          <a:p>
            <a:r>
              <a:rPr lang="en-US" dirty="0"/>
              <a:t>Why?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99835" y="4178893"/>
            <a:ext cx="5486400" cy="2367185"/>
          </a:xfrm>
        </p:spPr>
        <p:txBody>
          <a:bodyPr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1700" kern="100" dirty="0">
                <a:effectLst/>
              </a:rPr>
              <a:t>	 New York State </a:t>
            </a:r>
            <a:r>
              <a:rPr lang="en-US" sz="1700" kern="100" dirty="0"/>
              <a:t>r</a:t>
            </a:r>
            <a:r>
              <a:rPr lang="en-US" sz="1700" kern="100" dirty="0">
                <a:effectLst/>
              </a:rPr>
              <a:t>ecommends reassessments to be done every 4-6 years; due to market changes; to keep up with fair market values</a:t>
            </a:r>
          </a:p>
          <a:p>
            <a:pPr marL="0" marR="0">
              <a:spcAft>
                <a:spcPts val="800"/>
              </a:spcAft>
            </a:pPr>
            <a:r>
              <a:rPr lang="en-US" sz="1700" kern="100" dirty="0">
                <a:effectLst/>
              </a:rPr>
              <a:t>The longer since the last reassessment the more likely it is that some taxpayers are paying more or less than their fair share of the tax burden</a:t>
            </a:r>
          </a:p>
          <a:p>
            <a:pPr marL="0" marR="0">
              <a:spcAft>
                <a:spcPts val="800"/>
              </a:spcAft>
            </a:pPr>
            <a:r>
              <a:rPr lang="en-US" sz="1700" kern="100" dirty="0"/>
              <a:t>The last reassessment was done in 2007</a:t>
            </a:r>
            <a:endParaRPr lang="en-US" sz="1700" kern="100" dirty="0">
              <a:effectLst/>
            </a:endParaRPr>
          </a:p>
          <a:p>
            <a:pPr marL="0" marR="0">
              <a:spcAft>
                <a:spcPts val="800"/>
              </a:spcAft>
            </a:pPr>
            <a:endParaRPr lang="en-US" sz="1700" kern="100" dirty="0">
              <a:effectLst/>
            </a:endParaRPr>
          </a:p>
          <a:p>
            <a:pPr marL="0" marR="0">
              <a:spcAft>
                <a:spcPts val="800"/>
              </a:spcAft>
            </a:pPr>
            <a:endParaRPr lang="en-US" sz="1700" kern="100" dirty="0">
              <a:effectLst/>
            </a:endParaRPr>
          </a:p>
          <a:p>
            <a:pPr marL="0" marR="0">
              <a:spcAft>
                <a:spcPts val="800"/>
              </a:spcAft>
            </a:pPr>
            <a:endParaRPr lang="en-US" sz="1700" kern="100" dirty="0">
              <a:effectLst/>
            </a:endParaRPr>
          </a:p>
          <a:p>
            <a:endParaRPr lang="en-US" sz="1700" dirty="0"/>
          </a:p>
          <a:p>
            <a:endParaRPr lang="en-US" sz="17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0" y="533400"/>
            <a:ext cx="5791201" cy="5791200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409" y="4661717"/>
            <a:ext cx="7936230" cy="1380760"/>
          </a:xfrm>
        </p:spPr>
        <p:txBody>
          <a:bodyPr anchor="b">
            <a:normAutofit/>
          </a:bodyPr>
          <a:lstStyle/>
          <a:p>
            <a:r>
              <a:rPr lang="en-US" dirty="0"/>
              <a:t>Current Taxable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97449-5B72-ADA0-3B2D-1CBC160D6B9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3885" y="584005"/>
            <a:ext cx="2825115" cy="3999060"/>
          </a:xfrm>
        </p:spPr>
        <p:txBody>
          <a:bodyPr>
            <a:normAutofit lnSpcReduction="10000"/>
          </a:bodyPr>
          <a:lstStyle/>
          <a:p>
            <a:pPr marL="0" marR="0" indent="457200">
              <a:spcAft>
                <a:spcPts val="800"/>
              </a:spcAft>
            </a:pPr>
            <a:r>
              <a:rPr lang="en-US" kern="100" dirty="0">
                <a:effectLst/>
              </a:rPr>
              <a:t>Eq. Rate: 71%</a:t>
            </a:r>
          </a:p>
          <a:p>
            <a:pPr marL="0" marR="0" indent="457200">
              <a:spcAft>
                <a:spcPts val="800"/>
              </a:spcAft>
            </a:pPr>
            <a:r>
              <a:rPr lang="en-US" kern="100" dirty="0">
                <a:effectLst/>
              </a:rPr>
              <a:t>Taxable AV          (tentative): $488,158,591</a:t>
            </a:r>
          </a:p>
          <a:p>
            <a:pPr marL="0" marR="0" indent="457200">
              <a:spcAft>
                <a:spcPts val="800"/>
              </a:spcAft>
            </a:pPr>
            <a:endParaRPr lang="en-US" kern="100" dirty="0"/>
          </a:p>
          <a:p>
            <a:pPr marL="0" marR="0" indent="457200">
              <a:spcAft>
                <a:spcPts val="800"/>
              </a:spcAft>
            </a:pPr>
            <a:endParaRPr lang="en-US" kern="100" dirty="0">
              <a:effectLst/>
            </a:endParaRPr>
          </a:p>
          <a:p>
            <a:pPr marL="0" marR="0" indent="457200">
              <a:spcAft>
                <a:spcPts val="800"/>
              </a:spcAft>
            </a:pPr>
            <a:endParaRPr lang="en-US" kern="100" dirty="0">
              <a:effectLst/>
            </a:endParaRPr>
          </a:p>
          <a:p>
            <a:r>
              <a:rPr lang="en-US" dirty="0"/>
              <a:t>  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41FC7B50-71A6-D8BE-C032-5EB4CF5706D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70934" y="584005"/>
            <a:ext cx="7926705" cy="3999060"/>
          </a:xfrm>
        </p:spPr>
        <p:txBody>
          <a:bodyPr>
            <a:normAutofit/>
          </a:bodyPr>
          <a:lstStyle/>
          <a:p>
            <a:pPr marL="0" marR="0" indent="457200">
              <a:spcAft>
                <a:spcPts val="800"/>
              </a:spcAft>
            </a:pPr>
            <a:r>
              <a:rPr lang="en-US" kern="100" dirty="0">
                <a:effectLst/>
              </a:rPr>
              <a:t>Taxable AV if at 100% ER (tentative): $692,000,000</a:t>
            </a:r>
          </a:p>
          <a:p>
            <a:pPr marL="0" marR="0" indent="457200">
              <a:spcAft>
                <a:spcPts val="800"/>
              </a:spcAft>
            </a:pPr>
            <a:r>
              <a:rPr lang="en-US" kern="100" dirty="0">
                <a:effectLst/>
              </a:rPr>
              <a:t>Increase taxable AV (tentative): $</a:t>
            </a:r>
            <a:r>
              <a:rPr lang="en-US" kern="100" dirty="0">
                <a:solidFill>
                  <a:srgbClr val="00B050"/>
                </a:solidFill>
                <a:effectLst/>
              </a:rPr>
              <a:t>203,841,409</a:t>
            </a:r>
          </a:p>
          <a:p>
            <a:endParaRPr lang="en-US" kern="100" dirty="0"/>
          </a:p>
          <a:p>
            <a:r>
              <a:rPr lang="en-US" kern="100" dirty="0"/>
              <a:t>*</a:t>
            </a:r>
            <a:r>
              <a:rPr lang="en-US" kern="100" dirty="0">
                <a:effectLst/>
              </a:rPr>
              <a:t> Some assessments will go up/ some down; exact numbers would be different, but this is the easiest way to see how under assessed the City 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29B5-1B58-809F-FEA7-B82105E9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409" y="4661717"/>
            <a:ext cx="7936230" cy="1380760"/>
          </a:xfrm>
        </p:spPr>
        <p:txBody>
          <a:bodyPr anchor="b">
            <a:normAutofit/>
          </a:bodyPr>
          <a:lstStyle/>
          <a:p>
            <a:r>
              <a:rPr lang="en-US" dirty="0"/>
              <a:t>Potential Cost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3632C-2D2E-7026-33B8-EE42DA4BDB5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3885" y="584005"/>
            <a:ext cx="2825115" cy="3999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ffectLst/>
              </a:rPr>
              <a:t>Approx. Cost $350,000 +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Approx 1 year to 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99B60-BF79-A832-6AD4-6C6FC6CE43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70934" y="584005"/>
            <a:ext cx="7926705" cy="3999060"/>
          </a:xfrm>
        </p:spPr>
        <p:txBody>
          <a:bodyPr>
            <a:normAutofit/>
          </a:bodyPr>
          <a:lstStyle/>
          <a:p>
            <a:r>
              <a:rPr lang="en-US" dirty="0"/>
              <a:t>* </a:t>
            </a:r>
            <a:r>
              <a:rPr lang="en-US" kern="100" dirty="0">
                <a:effectLst/>
              </a:rPr>
              <a:t>Possible Inclusions: public relations- helpline, web videos, printed &amp; electronic information; updated photos, informal review &amp; grievance day support, inventory &amp; data collection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2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6A9A9A7-F1D2-237D-AC72-E21A286F0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9835" y="430529"/>
            <a:ext cx="5486400" cy="3291840"/>
          </a:xfrm>
        </p:spPr>
        <p:txBody>
          <a:bodyPr anchor="b">
            <a:normAutofit/>
          </a:bodyPr>
          <a:lstStyle/>
          <a:p>
            <a:r>
              <a:rPr lang="en-US" dirty="0"/>
              <a:t>Assessments vs. Taxes</a:t>
            </a:r>
          </a:p>
        </p:txBody>
      </p:sp>
      <p:pic>
        <p:nvPicPr>
          <p:cNvPr id="1026" name="Picture 2" descr="Assessments Vs. Taxes: What's the Difference?">
            <a:extLst>
              <a:ext uri="{FF2B5EF4-FFF2-40B4-BE49-F238E27FC236}">
                <a16:creationId xmlns:a16="http://schemas.microsoft.com/office/drawing/2014/main" id="{88D59810-1E33-7E42-D689-320FBFE4E4F4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461720" y="-11113"/>
            <a:ext cx="4867759" cy="688022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B14AAA-1F04-769D-E7F0-4F68C8EB92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99835" y="4568602"/>
            <a:ext cx="5486400" cy="1645920"/>
          </a:xfrm>
        </p:spPr>
        <p:txBody>
          <a:bodyPr>
            <a:normAutofit/>
          </a:bodyPr>
          <a:lstStyle/>
          <a:p>
            <a:r>
              <a:rPr lang="en-US" sz="2200" dirty="0"/>
              <a:t>Examples of assessment changes and taxes</a:t>
            </a:r>
          </a:p>
        </p:txBody>
      </p:sp>
    </p:spTree>
    <p:extLst>
      <p:ext uri="{BB962C8B-B14F-4D97-AF65-F5344CB8AC3E}">
        <p14:creationId xmlns:p14="http://schemas.microsoft.com/office/powerpoint/2010/main" val="412769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Additional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1400" dirty="0">
                <a:hlinkClick r:id="rId3"/>
              </a:rPr>
              <a:t>https://www.tax.ny.gov/research/property/assess/reassess.htm</a:t>
            </a:r>
            <a:endParaRPr lang="en-US" sz="1400" dirty="0"/>
          </a:p>
          <a:p>
            <a:r>
              <a:rPr lang="en-US" sz="1400" dirty="0"/>
              <a:t>Pamphlets and Handouts available by request at the Assessor’s office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730F-025B-0AFE-AD30-2AF1E099F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 anchor="b">
            <a:normAutofit/>
          </a:bodyPr>
          <a:lstStyle/>
          <a:p>
            <a:r>
              <a:rPr lang="en-US" dirty="0"/>
              <a:t>Q&amp;A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4CAE1-5B52-DC74-AD2D-82DEFC4E30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r>
              <a:rPr lang="en-US" dirty="0"/>
              <a:t>Council questions?</a:t>
            </a:r>
          </a:p>
        </p:txBody>
      </p:sp>
    </p:spTree>
    <p:extLst>
      <p:ext uri="{BB962C8B-B14F-4D97-AF65-F5344CB8AC3E}">
        <p14:creationId xmlns:p14="http://schemas.microsoft.com/office/powerpoint/2010/main" val="399448580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{8E03D521-54ED-40A4-B3E3-28EF937F3F01}tf78853419_win32</Template>
  <TotalTime>8377</TotalTime>
  <Words>315</Words>
  <Application>Microsoft Office PowerPoint</Application>
  <PresentationFormat>Widescreen</PresentationFormat>
  <Paragraphs>44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Franklin Gothic Demi</vt:lpstr>
      <vt:lpstr>Custom</vt:lpstr>
      <vt:lpstr>City of Oneida Citywide Reassessment</vt:lpstr>
      <vt:lpstr>What is a Citywide reassessment?</vt:lpstr>
      <vt:lpstr>Why?</vt:lpstr>
      <vt:lpstr>Current Taxable Values</vt:lpstr>
      <vt:lpstr>Potential Cost</vt:lpstr>
      <vt:lpstr>Assessments vs. Taxes</vt:lpstr>
      <vt:lpstr>Additional Information</vt:lpstr>
      <vt:lpstr>Q&amp;A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Rebecca Lennon</dc:creator>
  <cp:lastModifiedBy>Sandy Lapera</cp:lastModifiedBy>
  <cp:revision>2</cp:revision>
  <dcterms:created xsi:type="dcterms:W3CDTF">2025-01-21T16:15:10Z</dcterms:created>
  <dcterms:modified xsi:type="dcterms:W3CDTF">2025-01-27T17:01:39Z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2025-01-21T21:08:02Z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659a4049-9fdd-4ad3-af2d-0f80ae675a6b</vt:lpwstr>
  </property>
  <property fmtid="{D5CDD505-2E9C-101B-9397-08002B2CF9AE}" pid="8" name="MSIP_Label_defa4170-0d19-0005-0004-bc88714345d2_ActionId">
    <vt:lpwstr>8ed7a67e-0393-46aa-87e1-79c5b8067a86</vt:lpwstr>
  </property>
  <property fmtid="{D5CDD505-2E9C-101B-9397-08002B2CF9AE}" pid="9" name="MSIP_Label_defa4170-0d19-0005-0004-bc88714345d2_ContentBits">
    <vt:lpwstr>0</vt:lpwstr>
  </property>
</Properties>
</file>